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22"/>
  </p:notesMasterIdLst>
  <p:sldIdLst>
    <p:sldId id="256" r:id="rId2"/>
    <p:sldId id="258" r:id="rId3"/>
    <p:sldId id="277" r:id="rId4"/>
    <p:sldId id="259" r:id="rId5"/>
    <p:sldId id="267" r:id="rId6"/>
    <p:sldId id="266" r:id="rId7"/>
    <p:sldId id="260" r:id="rId8"/>
    <p:sldId id="280" r:id="rId9"/>
    <p:sldId id="268" r:id="rId10"/>
    <p:sldId id="262" r:id="rId11"/>
    <p:sldId id="270" r:id="rId12"/>
    <p:sldId id="263" r:id="rId13"/>
    <p:sldId id="264" r:id="rId14"/>
    <p:sldId id="273" r:id="rId15"/>
    <p:sldId id="272" r:id="rId16"/>
    <p:sldId id="276" r:id="rId17"/>
    <p:sldId id="279" r:id="rId18"/>
    <p:sldId id="281" r:id="rId19"/>
    <p:sldId id="275" r:id="rId20"/>
    <p:sldId id="28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 varScale="1">
        <p:scale>
          <a:sx n="78" d="100"/>
          <a:sy n="78" d="100"/>
        </p:scale>
        <p:origin x="85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6C0981-19C5-0748-9E01-1C8DA3DB0F41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4BF914-7D58-BB42-AAEE-A9C8DFF0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559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BF914-7D58-BB42-AAEE-A9C8DFF0A6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504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8BD13-1F5F-28F9-84A4-5E13C3F0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47EAE6-3028-60F8-0994-91E1DEA348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CC4E3-20C9-E987-412F-4F209E8D4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B3FD-C6CF-CC83-36FA-EC5AF2C6F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A90B1-F814-C0AC-FCEB-5649ECCFA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989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D67EB-75F7-F818-83F4-E8AD13AB3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E1742B-3C41-3DE5-7C30-C64595A9A9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BC2E5-379C-8449-AB45-1FAFB6B71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4/25/2025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036F3-09A4-986C-3A4F-408563325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2E71E-52F0-4B2A-A518-0C66D4841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528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213AEE-060A-8D16-418E-F401AE0A05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0935DF-3CE8-4121-A066-E939B60992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7B8F6-FE2E-9559-6E81-0E0C51BD7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4/25/2025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C837D-0C33-B98D-0FA3-681A048EA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00D40-6A3E-3B58-7385-2082111F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01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13508-2B4D-F9E8-2D92-F1E7176D8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0B339-E012-3B5C-323D-B408A0831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1F262-DE0C-8046-6047-D37F56A7A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4/25/2025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CF6F5-2D4C-0A3E-271D-1B7BF55BF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DBD40-923B-9333-6058-6122E727E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864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61DB7-F0EF-4BBE-FE00-CB3E6F3A4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E01580-DDA0-3452-0447-06099614D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13FA-1D98-194D-C3CD-2564359DA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14733-E4CC-B6A6-0BAF-0620F7CAD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0B988-7E68-EF5B-AC7E-256C8A49F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027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10272-D360-F05B-87C9-8C52A65DF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FFD2C-758A-D165-BA80-8F043A675F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78372-1170-CF44-0906-E3F311E6CC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0081F1-2DF3-F154-AD2A-FF596D99B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4/25/2025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017099-53AF-B426-046C-AD4C8C11C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68B265-D55B-6368-4314-5C1398283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1809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F6F65-2DB1-8F98-AD3C-683A234AD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CF373-6FAE-C445-8121-16D75BFC9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0D663A-A79B-D7E6-7C9B-A6B4986C46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7B2F-83D7-FCDA-17E1-9BE561E3C7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663B65-A9C2-AD1C-0D1B-0582D5D621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CC8ECB-4489-4F75-ABBB-0398C9DFE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4/25/2025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58CF02-45E4-5741-6039-687E61C80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6912D6-6439-3F93-AF41-FF3AF06E0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2647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D429E-62AA-F37F-CF0B-228B31B3F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F4B4BF-F73D-9692-6302-80316401F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4/25/2025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72E06-7A5A-DF34-6743-383DF9A32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117E7C-AD09-F96D-A437-EE4BC6C2F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865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342342-C1CE-4C4C-6439-EFD12607F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4/25/2025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F6B9EC-E665-C9B1-77B4-9415A8728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551D3-F04F-D6AE-8113-DE8CABC79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78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B6DDE-531F-7479-47CD-9D319754D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F8EE1-FCA3-AAA4-BA2E-5066D2B63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364C63-9146-8099-4736-FB6AED11B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082260-E6D8-C42B-BB2B-EC3482E98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4/25/2025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2D1685-3807-4AB1-AAB5-486BF5FCA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74A16-EB90-0167-69E3-7B5760EA1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7047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3712C-4A9C-047C-6DAF-71520C520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E9FF07-FAA3-C58C-B267-EF0CCCFFA2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7326A4-7EB7-000B-C9A1-072D27443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9BE6F7-C44B-77D6-A6DA-4E0D6387B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4/25/2025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9FEF6-CCD8-BC2E-6BF3-591CFBDA6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F7C48-CAEE-4F25-6122-9912D2823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024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EB071B-4403-FAD9-C082-D20F9900B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72391-13B8-6F5C-545F-E921CE35B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17AAE-7826-E4BA-DCF7-4D0207E93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DF0E6-CA37-2F20-BD77-43B00CF558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E341E-0C85-BA23-184F-1DF93CD789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329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capstoneprojectaida/demo-notebook-ai-road-network-extr-06c021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competitions.codalab.org/competitions/18467" TargetMode="External"/><Relationship Id="rId7" Type="http://schemas.openxmlformats.org/officeDocument/2006/relationships/hyperlink" Target="https://www.kaggle.com/datasets/balraj98/deepglobe-road-extraction-dataset/dat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48550/arXiv.1805.06561" TargetMode="External"/><Relationship Id="rId5" Type="http://schemas.openxmlformats.org/officeDocument/2006/relationships/hyperlink" Target="https://arxiv.org/abs/1805.06561" TargetMode="External"/><Relationship Id="rId4" Type="http://schemas.openxmlformats.org/officeDocument/2006/relationships/hyperlink" Target="http://deepglobe.org/challenge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n aerial view of a park&#10;&#10;AI-generated content may be incorrect.">
            <a:extLst>
              <a:ext uri="{FF2B5EF4-FFF2-40B4-BE49-F238E27FC236}">
                <a16:creationId xmlns:a16="http://schemas.microsoft.com/office/drawing/2014/main" id="{EE1394F7-0D5C-8251-75CE-6AF433A84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0" y="0"/>
            <a:ext cx="12165400" cy="718477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CCE9C6-799C-5422-0997-D04D943F5A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7390239"/>
              </p:ext>
            </p:extLst>
          </p:nvPr>
        </p:nvGraphicFramePr>
        <p:xfrm>
          <a:off x="13300" y="0"/>
          <a:ext cx="12192000" cy="7184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38388218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4011696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9906899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59302967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2163674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61538256"/>
                    </a:ext>
                  </a:extLst>
                </a:gridCol>
              </a:tblGrid>
              <a:tr h="14369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911978"/>
                  </a:ext>
                </a:extLst>
              </a:tr>
              <a:tr h="14369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528463"/>
                  </a:ext>
                </a:extLst>
              </a:tr>
              <a:tr h="14369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1580687"/>
                  </a:ext>
                </a:extLst>
              </a:tr>
              <a:tr h="14369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9323908"/>
                  </a:ext>
                </a:extLst>
              </a:tr>
              <a:tr h="1436954"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sz="1400" b="1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Project Members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i="1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Diep Nguyen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i="1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Harnil Patel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i="1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Do Thin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9042153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DC566D71-DB87-6324-F41B-4B2231562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1176" y="704335"/>
            <a:ext cx="2789286" cy="143338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F86C293-3D4C-B683-560D-839E5D7BFE71}"/>
              </a:ext>
            </a:extLst>
          </p:cNvPr>
          <p:cNvSpPr txBox="1"/>
          <p:nvPr/>
        </p:nvSpPr>
        <p:spPr>
          <a:xfrm>
            <a:off x="26599" y="4361936"/>
            <a:ext cx="80917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Road Network Extraction From  </a:t>
            </a:r>
            <a:r>
              <a:rPr lang="en-CA" sz="4000" b="1">
                <a:solidFill>
                  <a:schemeClr val="tx1">
                    <a:lumMod val="65000"/>
                    <a:lumOff val="35000"/>
                  </a:schemeClr>
                </a:solidFill>
                <a:latin typeface="Cera pro"/>
              </a:rPr>
              <a:t>Satellite</a:t>
            </a:r>
            <a:r>
              <a:rPr lang="en-CA" sz="4000" b="1" i="0" u="none" strike="noStrike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era pro"/>
              </a:rPr>
              <a:t> </a:t>
            </a:r>
            <a:r>
              <a:rPr lang="en-CA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ra pro"/>
              </a:rPr>
              <a:t>Imagery</a:t>
            </a:r>
            <a:endParaRPr lang="en-CA" sz="4000" b="1" i="0" u="none" strike="noStrike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era pro"/>
            </a:endParaRPr>
          </a:p>
        </p:txBody>
      </p:sp>
    </p:spTree>
    <p:extLst>
      <p:ext uri="{BB962C8B-B14F-4D97-AF65-F5344CB8AC3E}">
        <p14:creationId xmlns:p14="http://schemas.microsoft.com/office/powerpoint/2010/main" val="3319804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82EF3-A059-41B8-7D4E-9F7564AA1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5D6B7-D047-4AB3-4A25-85B79627C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0384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 DEFINITION AND ARCHITECTURE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80CC369A-5EBE-BED0-FDC1-A328EF4834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20925A-4D1F-F846-CEA4-362FE3BA057D}"/>
              </a:ext>
            </a:extLst>
          </p:cNvPr>
          <p:cNvSpPr txBox="1"/>
          <p:nvPr/>
        </p:nvSpPr>
        <p:spPr>
          <a:xfrm>
            <a:off x="6725708" y="958998"/>
            <a:ext cx="434336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Code Segment: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ENCODER = </a:t>
            </a:r>
            <a:r>
              <a:rPr lang="en-US" dirty="0">
                <a:solidFill>
                  <a:srgbClr val="FF0000"/>
                </a:solidFill>
                <a:latin typeface="Aptos Display" panose="020B0004020202020204" pitchFamily="34" charset="0"/>
              </a:rPr>
              <a:t>'resnet101'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ENCODER_WEIGHTS = </a:t>
            </a:r>
            <a:r>
              <a:rPr lang="en-US" dirty="0">
                <a:solidFill>
                  <a:srgbClr val="FF0000"/>
                </a:solidFill>
                <a:latin typeface="Aptos Display" panose="020B0004020202020204" pitchFamily="34" charset="0"/>
              </a:rPr>
              <a:t>'</a:t>
            </a:r>
            <a:r>
              <a:rPr lang="en-US" dirty="0" err="1">
                <a:solidFill>
                  <a:srgbClr val="FF0000"/>
                </a:solidFill>
                <a:latin typeface="Aptos Display" panose="020B0004020202020204" pitchFamily="34" charset="0"/>
              </a:rPr>
              <a:t>imagenet</a:t>
            </a:r>
            <a:r>
              <a:rPr lang="en-US" dirty="0">
                <a:solidFill>
                  <a:srgbClr val="FF0000"/>
                </a:solidFill>
                <a:latin typeface="Aptos Display" panose="020B0004020202020204" pitchFamily="34" charset="0"/>
              </a:rPr>
              <a:t>'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CLASSES =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select_classes</a:t>
            </a:r>
            <a:endParaRPr lang="en-US" dirty="0">
              <a:solidFill>
                <a:schemeClr val="bg2">
                  <a:lumMod val="75000"/>
                </a:schemeClr>
              </a:solidFill>
              <a:latin typeface="Aptos Display" panose="020B0004020202020204" pitchFamily="34" charset="0"/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ACTIVATION = </a:t>
            </a:r>
            <a:r>
              <a:rPr lang="en-US" dirty="0">
                <a:solidFill>
                  <a:srgbClr val="FF0000"/>
                </a:solidFill>
                <a:latin typeface="Aptos Display" panose="020B0004020202020204" pitchFamily="34" charset="0"/>
              </a:rPr>
              <a:t>‘sigmoid’</a:t>
            </a:r>
          </a:p>
          <a:p>
            <a:endParaRPr lang="en-US" dirty="0">
              <a:solidFill>
                <a:schemeClr val="bg2">
                  <a:lumMod val="75000"/>
                </a:schemeClr>
              </a:solidFill>
              <a:latin typeface="Aptos Display" panose="020B0004020202020204" pitchFamily="34" charset="0"/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model = smp.DeepLabV3Plus(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encoder_name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=ENCODER,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encoder_weights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=ENCODER_WEIGHTS, 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classes=</a:t>
            </a:r>
            <a:r>
              <a:rPr lang="en-US" dirty="0" err="1">
                <a:solidFill>
                  <a:schemeClr val="accent6"/>
                </a:solidFill>
                <a:latin typeface="Aptos Display" panose="020B0004020202020204" pitchFamily="34" charset="0"/>
              </a:rPr>
              <a:t>len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(CLASSES),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activation=ACTIVATION,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A75704-8207-DDA1-599E-51159C16BE75}"/>
              </a:ext>
            </a:extLst>
          </p:cNvPr>
          <p:cNvSpPr txBox="1"/>
          <p:nvPr/>
        </p:nvSpPr>
        <p:spPr>
          <a:xfrm>
            <a:off x="838200" y="1690688"/>
            <a:ext cx="5219356" cy="1606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Description</a:t>
            </a:r>
          </a:p>
          <a:p>
            <a:pPr algn="just">
              <a:lnSpc>
                <a:spcPct val="150000"/>
              </a:lnSpc>
            </a:pP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Use </a:t>
            </a:r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segmentation_models_pytorch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 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Model: DeepLabV3Plus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Encoder: Resnet101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5C7233-32B2-B016-609D-98BA70BFDC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1" y="3313738"/>
            <a:ext cx="6084637" cy="34431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293826-EFDA-4498-A6D5-D0E39DB7F5A6}"/>
              </a:ext>
            </a:extLst>
          </p:cNvPr>
          <p:cNvSpPr txBox="1"/>
          <p:nvPr/>
        </p:nvSpPr>
        <p:spPr>
          <a:xfrm>
            <a:off x="5743747" y="4241337"/>
            <a:ext cx="6461028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Backbone: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Extract rich hierarchical features from input images.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ASPP Module: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Recognize road structures of varying widths.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Output Layer: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A 1x1 convolution followed by a sigmoid activation </a:t>
            </a:r>
            <a:r>
              <a:rPr lang="vi-VN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outputs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the binary segmentation map.</a:t>
            </a:r>
          </a:p>
        </p:txBody>
      </p:sp>
    </p:spTree>
    <p:extLst>
      <p:ext uri="{BB962C8B-B14F-4D97-AF65-F5344CB8AC3E}">
        <p14:creationId xmlns:p14="http://schemas.microsoft.com/office/powerpoint/2010/main" val="4250265197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AA8BDF-01AE-C155-58B4-D901C0A09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746A1-6ECA-8915-8089-96CF3DB33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0384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 CONFIGURATION AND TRAINING SETUP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84E9460E-C961-D5A6-5176-F3F3B5F88E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477205-410E-98B8-17FD-244E93E1E747}"/>
              </a:ext>
            </a:extLst>
          </p:cNvPr>
          <p:cNvSpPr txBox="1"/>
          <p:nvPr/>
        </p:nvSpPr>
        <p:spPr>
          <a:xfrm>
            <a:off x="838199" y="1690687"/>
            <a:ext cx="650171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rgbClr val="000000"/>
                </a:solidFill>
              </a:rPr>
              <a:t>Code Segments:</a:t>
            </a:r>
          </a:p>
          <a:p>
            <a:endParaRPr lang="en-CA" b="1" dirty="0">
              <a:solidFill>
                <a:srgbClr val="000000"/>
              </a:solidFill>
            </a:endParaRPr>
          </a:p>
          <a:p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Hyperparameters and Setup:</a:t>
            </a:r>
            <a:endParaRPr lang="en-CA" b="1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EPOCHS = 5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DEVICE =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torch.device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("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cuda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" if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torch.cuda.is_available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() else "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cpu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")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Loss, Metrics, Optimizer:</a:t>
            </a:r>
            <a:endParaRPr lang="en-US" b="1" i="0" u="none" strike="noStrike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 panose="020B0004020202020204" pitchFamily="34" charset="0"/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loss =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smp.utils.losses.DiceLoss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()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metrics = [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smp.utils.metrics.IoU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(threshold=0.5)]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optimizer =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torch.optim.Adam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([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dict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(params=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model.parameters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(), 	   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lr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=0.00008)])</a:t>
            </a:r>
            <a:endParaRPr lang="en-US" b="1" dirty="0">
              <a:solidFill>
                <a:schemeClr val="bg2">
                  <a:lumMod val="75000"/>
                </a:schemeClr>
              </a:solidFill>
              <a:latin typeface="Aptos Display" panose="020B0004020202020204" pitchFamily="34" charset="0"/>
            </a:endParaRPr>
          </a:p>
          <a:p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Epoch Setup:</a:t>
            </a:r>
            <a:endParaRPr lang="en-US" b="1" i="0" u="none" strike="noStrike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 panose="020B0004020202020204" pitchFamily="34" charset="0"/>
            </a:endParaRPr>
          </a:p>
          <a:p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train_epoch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=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smp.utils.train.TrainEpoch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(...)</a:t>
            </a:r>
          </a:p>
          <a:p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valid_epoch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=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smp.utils.train.ValidEpoch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(...)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74BBC9-A74A-9CE0-9888-3CF65669608C}"/>
              </a:ext>
            </a:extLst>
          </p:cNvPr>
          <p:cNvSpPr txBox="1"/>
          <p:nvPr/>
        </p:nvSpPr>
        <p:spPr>
          <a:xfrm>
            <a:off x="7339914" y="2333237"/>
            <a:ext cx="428232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Training Loop:</a:t>
            </a:r>
          </a:p>
          <a:p>
            <a:r>
              <a:rPr lang="en-US" dirty="0">
                <a:solidFill>
                  <a:schemeClr val="accent6"/>
                </a:solidFill>
                <a:latin typeface="Aptos Display" panose="020B0004020202020204" pitchFamily="34" charset="0"/>
              </a:rPr>
              <a:t>for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i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in range(0, EPOCHS):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train_logs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=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train_epoch.run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train_loader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)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valid_logs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=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valid_epoch.run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valid_loader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)</a:t>
            </a:r>
          </a:p>
          <a:p>
            <a:endParaRPr lang="en-US" dirty="0">
              <a:solidFill>
                <a:schemeClr val="bg2">
                  <a:lumMod val="75000"/>
                </a:schemeClr>
              </a:solidFill>
              <a:latin typeface="Aptos Display" panose="020B0004020202020204" pitchFamily="34" charset="0"/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</a:t>
            </a:r>
            <a:r>
              <a:rPr lang="en-US" dirty="0">
                <a:solidFill>
                  <a:schemeClr val="accent6"/>
                </a:solidFill>
                <a:latin typeface="Aptos Display" panose="020B0004020202020204" pitchFamily="34" charset="0"/>
              </a:rPr>
              <a:t> if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best_iou_score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&lt;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valid_logs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['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iou_score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']: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   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best_iou_score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=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valid_logs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['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iou_score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']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   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torch.save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(model, './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best_model.pth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')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    </a:t>
            </a:r>
            <a:r>
              <a:rPr lang="en-US" dirty="0">
                <a:solidFill>
                  <a:schemeClr val="accent6"/>
                </a:solidFill>
                <a:latin typeface="Aptos Display" panose="020B0004020202020204" pitchFamily="34" charset="0"/>
              </a:rPr>
              <a:t>print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('Model saved!')</a:t>
            </a:r>
          </a:p>
        </p:txBody>
      </p:sp>
    </p:spTree>
    <p:extLst>
      <p:ext uri="{BB962C8B-B14F-4D97-AF65-F5344CB8AC3E}">
        <p14:creationId xmlns:p14="http://schemas.microsoft.com/office/powerpoint/2010/main" val="12250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59723-CB6A-9629-2956-2870AB108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DD7-7C70-48B3-FE19-6138291C3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8699"/>
            <a:ext cx="7910384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 EVALUATION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93B86377-5011-1DB0-5E9F-40537ED744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2FE609-2A02-75F2-B315-B8A1B0125F2B}"/>
              </a:ext>
            </a:extLst>
          </p:cNvPr>
          <p:cNvSpPr txBox="1"/>
          <p:nvPr/>
        </p:nvSpPr>
        <p:spPr>
          <a:xfrm>
            <a:off x="838200" y="1690688"/>
            <a:ext cx="10900751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None/>
            </a:pPr>
            <a:r>
              <a:rPr lang="en-CA" sz="2000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Description</a:t>
            </a:r>
            <a:endParaRPr lang="en-CA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The evaluation includes metrics such as 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IoU</a:t>
            </a:r>
            <a:r>
              <a:rPr lang="en-CA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Score (Intersection over Union)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 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Dice Loss</a:t>
            </a:r>
            <a:endParaRPr lang="en-CA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pPr>
              <a:lnSpc>
                <a:spcPct val="150000"/>
              </a:lnSpc>
            </a:pPr>
            <a:endParaRPr lang="en-CA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pPr>
              <a:lnSpc>
                <a:spcPct val="150000"/>
              </a:lnSpc>
            </a:pPr>
            <a:endParaRPr lang="en-CA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pPr>
              <a:lnSpc>
                <a:spcPct val="150000"/>
              </a:lnSpc>
            </a:pPr>
            <a:endParaRPr lang="en-CA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Output Segment</a:t>
            </a:r>
          </a:p>
          <a:p>
            <a:pPr>
              <a:lnSpc>
                <a:spcPct val="150000"/>
              </a:lnSpc>
            </a:pP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valid: 100%|██████████| 623/623 [02:05&lt;00:00, 4.96it/s, </a:t>
            </a:r>
            <a:r>
              <a:rPr lang="en-CA" b="0" i="0" u="none" strike="noStrike" dirty="0" err="1">
                <a:solidFill>
                  <a:schemeClr val="accent6"/>
                </a:solidFill>
                <a:effectLst/>
              </a:rPr>
              <a:t>dice_loss</a:t>
            </a:r>
            <a:r>
              <a:rPr lang="en-CA" b="0" i="0" u="none" strike="noStrike" dirty="0">
                <a:solidFill>
                  <a:schemeClr val="accent6"/>
                </a:solidFill>
                <a:effectLst/>
              </a:rPr>
              <a:t> - 0.02064</a:t>
            </a:r>
            <a:r>
              <a:rPr lang="en-CA" b="0" i="0" u="none" strike="noStrike" dirty="0">
                <a:solidFill>
                  <a:schemeClr val="bg2">
                    <a:lumMod val="75000"/>
                  </a:schemeClr>
                </a:solidFill>
                <a:effectLst/>
              </a:rPr>
              <a:t>, </a:t>
            </a:r>
            <a:r>
              <a:rPr lang="en-CA" b="0" i="0" u="none" strike="noStrike" dirty="0" err="1">
                <a:solidFill>
                  <a:schemeClr val="accent6"/>
                </a:solidFill>
                <a:effectLst/>
              </a:rPr>
              <a:t>iou_score</a:t>
            </a:r>
            <a:r>
              <a:rPr lang="en-CA" b="0" i="0" u="none" strike="noStrike" dirty="0">
                <a:solidFill>
                  <a:schemeClr val="accent6"/>
                </a:solidFill>
                <a:effectLst/>
              </a:rPr>
              <a:t> - 0.961</a:t>
            </a:r>
            <a:r>
              <a:rPr lang="en-CA" b="0" i="0" u="none" strike="noStrike" dirty="0">
                <a:solidFill>
                  <a:schemeClr val="bg2">
                    <a:lumMod val="75000"/>
                  </a:schemeClr>
                </a:solidFill>
                <a:effectLst/>
              </a:rPr>
              <a:t>] 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Evaluation on 10% Validation Data: </a:t>
            </a:r>
            <a:r>
              <a:rPr lang="en-CA" b="0" i="0" u="none" strike="noStrike" dirty="0">
                <a:solidFill>
                  <a:schemeClr val="accent6"/>
                </a:solidFill>
                <a:effectLst/>
              </a:rPr>
              <a:t>Mean </a:t>
            </a:r>
            <a:r>
              <a:rPr lang="en-CA" b="0" i="0" u="none" strike="noStrike" dirty="0" err="1">
                <a:solidFill>
                  <a:schemeClr val="accent6"/>
                </a:solidFill>
                <a:effectLst/>
              </a:rPr>
              <a:t>IoU</a:t>
            </a:r>
            <a:r>
              <a:rPr lang="en-CA" b="0" i="0" u="none" strike="noStrike" dirty="0">
                <a:solidFill>
                  <a:schemeClr val="accent6"/>
                </a:solidFill>
                <a:effectLst/>
              </a:rPr>
              <a:t> Score: 0.9610 Mean Dice Loss: 0.0206</a:t>
            </a:r>
          </a:p>
          <a:p>
            <a:pPr>
              <a:lnSpc>
                <a:spcPct val="150000"/>
              </a:lnSpc>
            </a:pPr>
            <a:endParaRPr lang="en-CA" b="1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endParaRPr lang="en-US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F191EA98-7D02-7BC1-F6F7-FC6715389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3579" y="1814256"/>
            <a:ext cx="6130222" cy="305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C8A321-D7C2-4B65-99F3-8AB78A5B8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4903" y="1868973"/>
            <a:ext cx="1435282" cy="16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1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36DE8-119A-A04D-8DCC-212D25DE0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D019F-7154-36CE-7B80-E30DEE67F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0384" cy="1325563"/>
          </a:xfrm>
        </p:spPr>
        <p:txBody>
          <a:bodyPr/>
          <a:lstStyle/>
          <a:p>
            <a:pPr algn="l" rtl="0" fontAlgn="base">
              <a:spcAft>
                <a:spcPts val="600"/>
              </a:spcAft>
            </a:pPr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Dice Loss/ </a:t>
            </a:r>
            <a:r>
              <a:rPr lang="en-CA" b="1" i="0" u="none" strike="noStrike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IoU</a:t>
            </a:r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Logs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68AC922D-E2BD-20F8-A8E6-7C9CCCD606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D4200-8981-0C97-F1CC-44246A1FC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227811"/>
            <a:ext cx="5143500" cy="863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569F6D-272C-DBFF-3241-6A914622DD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902546"/>
            <a:ext cx="5118100" cy="863600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655A10D8-A12B-4BA5-9105-035A0B56D9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14100"/>
            <a:ext cx="5885299" cy="258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7D3051-7872-4559-A9A7-0DD7C461A511}"/>
              </a:ext>
            </a:extLst>
          </p:cNvPr>
          <p:cNvSpPr txBox="1"/>
          <p:nvPr/>
        </p:nvSpPr>
        <p:spPr>
          <a:xfrm>
            <a:off x="838200" y="3533214"/>
            <a:ext cx="1210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Train logs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A90807-902B-C5F8-6FEF-2B381E6BFE8E}"/>
              </a:ext>
            </a:extLst>
          </p:cNvPr>
          <p:cNvSpPr txBox="1"/>
          <p:nvPr/>
        </p:nvSpPr>
        <p:spPr>
          <a:xfrm>
            <a:off x="838200" y="4858479"/>
            <a:ext cx="112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Valid logs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0C51B772-595E-64BD-EFC2-E0810F1E9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157923"/>
            <a:ext cx="5885299" cy="258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77169D-1457-C0EF-3E36-B78677100869}"/>
              </a:ext>
            </a:extLst>
          </p:cNvPr>
          <p:cNvSpPr txBox="1"/>
          <p:nvPr/>
        </p:nvSpPr>
        <p:spPr>
          <a:xfrm>
            <a:off x="838200" y="1690688"/>
            <a:ext cx="498183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Interpretation:</a:t>
            </a:r>
          </a:p>
          <a:p>
            <a:pPr algn="just"/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The model performed </a:t>
            </a:r>
            <a:r>
              <a:rPr lang="en-CA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very well, 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with a </a:t>
            </a:r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high </a:t>
            </a:r>
            <a:r>
              <a:rPr lang="en-CA" b="1" i="0" u="none" strike="noStrike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IoU</a:t>
            </a:r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score (96.1%)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 and 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a </a:t>
            </a:r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low Dice loss (2.06%)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 on the data set.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1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C65CB3-29A8-BA83-AEE2-FF1EE9BDB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B6FFC-4923-8B62-0EC1-87D120463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48699"/>
            <a:ext cx="8513867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TRUTH MASK VS PREDICTED MASK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C4331773-DF9A-3D9B-006C-682439556B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903F2DE7-744F-204A-8A66-454E43DF1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56" y="4522721"/>
            <a:ext cx="5858758" cy="188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B92E6E3B-3303-8DC6-D7C7-37A5FE79E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719" y="4553042"/>
            <a:ext cx="5764671" cy="1857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5B2FC968-21CD-DC7B-52A1-E1C8E3808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719" y="2462648"/>
            <a:ext cx="5764671" cy="1857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5CFE56-981B-8686-3564-6FE65E6E95B1}"/>
              </a:ext>
            </a:extLst>
          </p:cNvPr>
          <p:cNvSpPr txBox="1"/>
          <p:nvPr/>
        </p:nvSpPr>
        <p:spPr>
          <a:xfrm>
            <a:off x="838200" y="1982450"/>
            <a:ext cx="517336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Description</a:t>
            </a:r>
          </a:p>
          <a:p>
            <a:pPr algn="just"/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Evaluate the model's </a:t>
            </a:r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prediction quality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 by comparing its output to the </a:t>
            </a:r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actual ground truth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.</a:t>
            </a:r>
          </a:p>
          <a:p>
            <a:pPr algn="just"/>
            <a:endParaRPr lang="en-CA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Ground Truth Mask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: Manually annotated mask showing the actual road 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Predicted Mask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: Output from the trained DeepLabV3+ model.</a:t>
            </a:r>
          </a:p>
          <a:p>
            <a:pPr algn="just"/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20609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7A460-4121-E60F-EFB9-8DDAA7B183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6A27-E15D-A881-3998-A3A3F5123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8930001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 PREDICTION COMPARISION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AE11FC1E-2811-05B7-8250-9655323BE4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AEDE93F7-1E14-4BEC-21BB-EF8B95D6D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036" y="4563516"/>
            <a:ext cx="8688941" cy="2066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CC908F28-6518-B915-7066-37BDD9C9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036" y="2497048"/>
            <a:ext cx="8688941" cy="2066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0B49F1-3E6C-83D5-25D6-EB4944EDDFFD}"/>
              </a:ext>
            </a:extLst>
          </p:cNvPr>
          <p:cNvSpPr txBox="1"/>
          <p:nvPr/>
        </p:nvSpPr>
        <p:spPr>
          <a:xfrm>
            <a:off x="838200" y="1500571"/>
            <a:ext cx="99101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CA" sz="2000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Description </a:t>
            </a:r>
          </a:p>
          <a:p>
            <a:pPr algn="just">
              <a:buNone/>
            </a:pP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T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he model's output showed the progression from early training stages to the best-performing version (</a:t>
            </a:r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Without ground truth mask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5220608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0E38C9-D2B8-DA32-5F2B-2EF0B5F22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22668-65D7-5A9E-994F-3E552CE5C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659698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COMPARISION BETWEEN U-NET AND DEEPLABV3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4F76F4CF-9C5C-FDEB-B324-AAFF9218F0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20A5DB-DEF2-EF1F-C117-DDCDFC58A846}"/>
              </a:ext>
            </a:extLst>
          </p:cNvPr>
          <p:cNvSpPr txBox="1"/>
          <p:nvPr/>
        </p:nvSpPr>
        <p:spPr>
          <a:xfrm>
            <a:off x="838200" y="1690688"/>
            <a:ext cx="1044456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Loss Comparison: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 panose="020B0004020202020204" pitchFamily="3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Both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U-Net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and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DeepLabV3+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has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the low loss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with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0.0658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and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0.0206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respectively but DeepLabV3+ is better because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it’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s able to capture the road regions well and overlap with the ground truth effectively. </a:t>
            </a:r>
            <a:endParaRPr lang="en-US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 panose="020B00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Model Preference: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 panose="020B0004020202020204" pitchFamily="3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If your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goal is high precision in road segmentation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, DeepLabV3+ with its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high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IoU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score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would likely give more accurate road boundaries, even for thin or fragmented roads.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U-Net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performs well in terms of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accuracy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and might be preferred if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real-time inference speed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or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less complexity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is needed, especially if you want to deploy the model with fewer computational resources.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2402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4C766A-613A-0A32-1278-944BA7147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54F41-95F5-482E-4C1B-D66CAF86A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277" y="2120116"/>
            <a:ext cx="4191000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PROJECT REAL DEMO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984D1553-1D51-218C-F0CB-D8B6BE104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1CD135-14EC-4B9E-BBD4-61DCE6E8C566}"/>
              </a:ext>
            </a:extLst>
          </p:cNvPr>
          <p:cNvSpPr txBox="1"/>
          <p:nvPr/>
        </p:nvSpPr>
        <p:spPr>
          <a:xfrm>
            <a:off x="561278" y="3791472"/>
            <a:ext cx="40161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  <a:hlinkClick r:id="rId3"/>
              </a:rPr>
              <a:t>https://www.kaggle.com/code/capstoneprojectaida/demo-notebook-ai-road-network-extr-06c021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3AA4EF-6BCA-441C-B219-55796A9F45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3866" y="1814558"/>
            <a:ext cx="7165538" cy="22820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5266AB-EDA8-4124-972F-5B9B4A4983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8098" y="4161662"/>
            <a:ext cx="7071306" cy="228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5022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EBF86D-2AEE-02A3-36B6-BCBC1AC13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6C6CF-FEA3-5A55-00A7-6C9B6547E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0384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FUTURE SCOPE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2FEB1D9B-0E9E-39C4-DF76-9496B78233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845FE2-E7DE-9E83-1E26-D528942468AC}"/>
              </a:ext>
            </a:extLst>
          </p:cNvPr>
          <p:cNvSpPr txBox="1"/>
          <p:nvPr/>
        </p:nvSpPr>
        <p:spPr>
          <a:xfrm>
            <a:off x="838200" y="1603089"/>
            <a:ext cx="1063286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Expand the Dataset for Greater Diversity</a:t>
            </a:r>
            <a:endParaRPr lang="vi-VN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A more diverse dataset would improve the model’s gereralization and adaptability in real-world applications: more geographical regions, seasonal variations, and edge case (eg., dirt roads, mountianous areas).</a:t>
            </a:r>
            <a:endParaRPr lang="en-CA" b="1" dirty="0"/>
          </a:p>
          <a:p>
            <a:pPr algn="just">
              <a:lnSpc>
                <a:spcPct val="150000"/>
              </a:lnSpc>
            </a:pPr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Real-Time Road Segmentation on Edge Devices</a:t>
            </a:r>
            <a:endParaRPr lang="vi-VN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Deploy the model to work on mobile </a:t>
            </a:r>
            <a:r>
              <a:rPr lang="vi-V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devices or </a:t>
            </a:r>
            <a:r>
              <a:rPr lang="en-CA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drones</a:t>
            </a:r>
            <a:r>
              <a:rPr lang="vi-V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with limited computational power</a:t>
            </a:r>
            <a:r>
              <a:rPr lang="vi-V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Use model optimization techniques like quantization, pruning, and knowledge distillation to reduce model size and inference time for real-time segmentation on edge devices.</a:t>
            </a:r>
            <a:endParaRPr lang="vi-VN" b="1" dirty="0"/>
          </a:p>
          <a:p>
            <a:pPr algn="just">
              <a:lnSpc>
                <a:spcPct val="150000"/>
              </a:lnSpc>
            </a:pPr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Deployment on Cloud Platforms</a:t>
            </a:r>
            <a:endParaRPr lang="vi-VN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Host the model on cloud platforms (e.g., AWS, Azure, Google Cloud) for scalable road segmentation that can process large datasets or real-time video streams.</a:t>
            </a:r>
            <a:endParaRPr lang="vi-VN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Implement an API to allow users to upload images and get road segmentation results via a web interface.</a:t>
            </a:r>
            <a:endParaRPr lang="vi-VN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623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8452B-3921-092D-9739-4A898AE4F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013EF-20E4-956E-E47A-AFE0AA528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0384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REFERENCES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FF21ECC1-5CDF-0A54-8ABB-AE83A15AA0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7E8A59C-C06D-4337-9AFD-BFB95689A3E3}"/>
              </a:ext>
            </a:extLst>
          </p:cNvPr>
          <p:cNvSpPr/>
          <p:nvPr/>
        </p:nvSpPr>
        <p:spPr>
          <a:xfrm>
            <a:off x="838200" y="1690688"/>
            <a:ext cx="10900751" cy="4622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vi-VN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  <a:ea typeface="Times New Roman" panose="02020603050405020304" pitchFamily="18" charset="0"/>
              </a:rPr>
              <a:t>Liu, Y., Guo, Y., Zhang, F., &amp; Wang, X. (2024). A Novel Network Framework on Simultaneous Road Segmentation and Vehicle Detection for UAV Aerial Traffic Images. Sensors, 24(11), 3606.</a:t>
            </a:r>
          </a:p>
          <a:p>
            <a:pPr marR="0"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endParaRPr lang="vi-VN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  <a:ea typeface="Times New Roman" panose="02020603050405020304" pitchFamily="18" charset="0"/>
            </a:endParaRPr>
          </a:p>
          <a:p>
            <a:pPr marL="285750" marR="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vi-VN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  <a:ea typeface="Times New Roman" panose="02020603050405020304" pitchFamily="18" charset="0"/>
              </a:rPr>
              <a:t>Mnih, V., &amp; Hinton, G. (2018). "Learning to Detect Roads in High-Resolution Aerial Images." Neural Information Processing Systems (NeurIPS).</a:t>
            </a:r>
          </a:p>
          <a:p>
            <a:pPr marL="285750" marR="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vi-VN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  <a:ea typeface="Times New Roman" panose="02020603050405020304" pitchFamily="18" charset="0"/>
            </a:endParaRPr>
          </a:p>
          <a:p>
            <a:pPr marL="285750" marR="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vi-VN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  <a:ea typeface="Times New Roman" panose="02020603050405020304" pitchFamily="18" charset="0"/>
              </a:rPr>
              <a:t>Sun, H., Wu, Y., &amp; Zhang, J. (2021). "Improved Satellite Road Extraction Using DeepLabV3+ with Attention Mechanisms." IEEE Geoscience and Remote Sensing Letters.</a:t>
            </a:r>
          </a:p>
          <a:p>
            <a:pPr marL="285750" marR="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vi-VN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  <a:ea typeface="Times New Roman" panose="02020603050405020304" pitchFamily="18" charset="0"/>
            </a:endParaRPr>
          </a:p>
          <a:p>
            <a:pPr marL="285750" marR="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vi-VN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  <a:ea typeface="Times New Roman" panose="02020603050405020304" pitchFamily="18" charset="0"/>
              </a:rPr>
              <a:t>Bahrampour, S., Ramakrishnan, N., Schott, L., &amp; Shah, M. (2015). Comparative Study of Deep Learning Software Frameworks. arXiv preprint arXiv:1511.</a:t>
            </a:r>
            <a:endParaRPr lang="vi-VN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 panose="020B000402020202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9632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04BF5-47A3-0C29-7B60-5830CB8CC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0384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INTRODUCTION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66218233-183C-89F4-F2A9-71BD4258B2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73CD6D-A554-2AEB-4249-10E76A0F84BE}"/>
              </a:ext>
            </a:extLst>
          </p:cNvPr>
          <p:cNvSpPr txBox="1"/>
          <p:nvPr/>
        </p:nvSpPr>
        <p:spPr>
          <a:xfrm>
            <a:off x="838199" y="1690688"/>
            <a:ext cx="1090075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Objective</a:t>
            </a:r>
          </a:p>
          <a:p>
            <a:pPr>
              <a:lnSpc>
                <a:spcPct val="150000"/>
              </a:lnSpc>
            </a:pP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To develop a deep learning-based solution for </a:t>
            </a:r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semantic segmentation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 that can automatically identify and extract </a:t>
            </a:r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road networks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 from high-resolution </a:t>
            </a:r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satellite imagery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.</a:t>
            </a:r>
          </a:p>
          <a:p>
            <a:pPr algn="l">
              <a:lnSpc>
                <a:spcPct val="150000"/>
              </a:lnSpc>
              <a:buNone/>
            </a:pPr>
            <a:endParaRPr lang="en-CA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pPr algn="l">
              <a:lnSpc>
                <a:spcPct val="150000"/>
              </a:lnSpc>
              <a:buNone/>
            </a:pPr>
            <a:r>
              <a:rPr lang="en-CA" sz="2000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Why It Matters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Accurate road maps are crucial for urban planning, navigation, disaster response, and autonomous driving.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Manual road annotation is time-consuming and costly.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Automating this process increases efficiency, scalability, and geospatial intelligence.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674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8452B-3921-092D-9739-4A898AE4F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013EF-20E4-956E-E47A-AFE0AA528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049" y="2766218"/>
            <a:ext cx="4533622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FF21ECC1-5CDF-0A54-8ABB-AE83A15AA0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160C1E-8B82-4ACC-A17B-9C9F41D54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8528" y="1512896"/>
            <a:ext cx="6110423" cy="490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103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412DB-DA9F-D832-83D3-F88A36200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A22ED-38B4-2D5D-FD49-05A9FA902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0384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KEY TERMS TO REMEMBER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D46807B5-9113-20D4-AEA3-875A3500D1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94EB21-C615-26D9-091D-F1B8BC94E3DA}"/>
              </a:ext>
            </a:extLst>
          </p:cNvPr>
          <p:cNvSpPr txBox="1"/>
          <p:nvPr/>
        </p:nvSpPr>
        <p:spPr>
          <a:xfrm>
            <a:off x="838199" y="1690688"/>
            <a:ext cx="10900751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CA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IoU</a:t>
            </a:r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(Intersection over Union)</a:t>
            </a:r>
            <a:b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</a:b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Measure the overlap between predicted and actual areas. The higher the </a:t>
            </a:r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IoU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, the better the model's prediction.</a:t>
            </a:r>
          </a:p>
          <a:p>
            <a:pPr>
              <a:buNone/>
            </a:pPr>
            <a:endParaRPr lang="en-CA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pPr>
              <a:buNone/>
            </a:pPr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ASPP (</a:t>
            </a:r>
            <a:r>
              <a:rPr lang="en-CA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Atrous</a:t>
            </a:r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Spatial Pyramid Pooling)</a:t>
            </a:r>
            <a:b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</a:b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A technique used in DeepLabV3+ to capture features at multiple scales and improve segmentation accuracy, especially for roads of varying widths.</a:t>
            </a:r>
          </a:p>
          <a:p>
            <a:pPr>
              <a:buNone/>
            </a:pPr>
            <a:endParaRPr lang="en-CA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pPr>
              <a:buNone/>
            </a:pPr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Dice Loss</a:t>
            </a:r>
            <a:b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</a:b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A function used to train models for image segmentation. It calculates the overlap between the predicted and actual pixels, helping the model make more accurate predictions.</a:t>
            </a:r>
          </a:p>
          <a:p>
            <a:pPr>
              <a:buNone/>
            </a:pPr>
            <a:endParaRPr lang="en-CA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pPr>
              <a:buNone/>
            </a:pPr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DeepLabV3+</a:t>
            </a:r>
            <a:b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</a:b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A deep learning model specifically designed for semantic segmentation tasks. It excels in extracting detailed and high-resolution features from images.</a:t>
            </a:r>
          </a:p>
        </p:txBody>
      </p:sp>
    </p:spTree>
    <p:extLst>
      <p:ext uri="{BB962C8B-B14F-4D97-AF65-F5344CB8AC3E}">
        <p14:creationId xmlns:p14="http://schemas.microsoft.com/office/powerpoint/2010/main" val="28229335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B6657C-F1F5-82B6-6DC4-BC2BC0975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E26D0-C523-4717-F284-CA62C509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0384" cy="1325563"/>
          </a:xfrm>
        </p:spPr>
        <p:txBody>
          <a:bodyPr/>
          <a:lstStyle/>
          <a:p>
            <a:r>
              <a:rPr lang="en-CA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METHODOLOGY OVERVIEW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689319D7-17BB-643B-917D-A2B9A4AE5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843390-D4E1-EEF4-E393-FDCABBDD4F40}"/>
              </a:ext>
            </a:extLst>
          </p:cNvPr>
          <p:cNvSpPr txBox="1"/>
          <p:nvPr/>
        </p:nvSpPr>
        <p:spPr>
          <a:xfrm>
            <a:off x="838200" y="2090172"/>
            <a:ext cx="1090075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Use the </a:t>
            </a:r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DeepLabV3+</a:t>
            </a:r>
            <a: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 architecture with </a:t>
            </a:r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ResNet101</a:t>
            </a:r>
            <a: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 backbone.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Leverage </a:t>
            </a:r>
            <a:r>
              <a:rPr lang="en-CA" sz="2000" b="1" i="0" u="none" strike="noStrike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Atrous</a:t>
            </a:r>
            <a:r>
              <a:rPr lang="en-CA" sz="2000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Spatial Pyramid Pooling (ASPP)</a:t>
            </a:r>
            <a:r>
              <a:rPr lang="en-CA" sz="20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 for capturing multiscale features.</a:t>
            </a:r>
            <a:endParaRPr lang="en-CA" sz="2000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Do preprocessing and augmentation using </a:t>
            </a:r>
            <a:r>
              <a:rPr lang="en-CA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Albumentations</a:t>
            </a:r>
            <a: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Train on </a:t>
            </a:r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pixel-wise annotated images</a:t>
            </a:r>
            <a: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 to predict binary road masks.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Do evaluation using </a:t>
            </a:r>
            <a:r>
              <a:rPr lang="en-CA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IoU</a:t>
            </a:r>
            <a: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, </a:t>
            </a:r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Dice Loss</a:t>
            </a:r>
            <a: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, and visual inspection of predictions.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35329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B38F3-0577-0E24-CE89-1076A8A28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14480-F146-54E5-6D11-7031036C1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0384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PROJECT BLOCK DIAGRAM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74E4BF44-E7AA-F0B0-B8D6-7D6736688C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9BC82E-2EB3-AED3-36DF-8A8DA6D79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2098461"/>
            <a:ext cx="8153400" cy="372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9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97D51A-A4E3-2E42-667E-AA9DB251E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48FA2-7117-0A38-6714-3E96FB74A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0384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PROJECT FLOWCHART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26F23FA5-DE52-8667-4236-302D1F0AB5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7464AD-358D-2F6E-C9D0-40A6D2FA3E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690688"/>
            <a:ext cx="10900750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0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26607F-E1B3-D5F4-9718-FE28F8E0B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D8647-BA8E-302F-AA0E-7EC67FDBC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0384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DATASET OVERVIEW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AAF1416C-C864-4D70-A62D-9C598F253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CB6113-ABED-4852-C4A4-3E9D2BD8BDC4}"/>
              </a:ext>
            </a:extLst>
          </p:cNvPr>
          <p:cNvSpPr txBox="1"/>
          <p:nvPr/>
        </p:nvSpPr>
        <p:spPr>
          <a:xfrm>
            <a:off x="838200" y="1690688"/>
            <a:ext cx="10900751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spcBef>
                <a:spcPts val="1800"/>
              </a:spcBef>
              <a:spcAft>
                <a:spcPts val="600"/>
              </a:spcAft>
              <a:buNone/>
            </a:pPr>
            <a:r>
              <a:rPr lang="en-CA" sz="2000" b="1" i="0" u="none" strike="noStrike" dirty="0">
                <a:solidFill>
                  <a:srgbClr val="202124"/>
                </a:solidFill>
                <a:effectLst/>
                <a:latin typeface="Aptos Display" panose="020B0004020202020204" pitchFamily="34" charset="0"/>
              </a:rPr>
              <a:t>Acknowledgement</a:t>
            </a:r>
          </a:p>
          <a:p>
            <a:pPr algn="l" fontAlgn="base">
              <a:spcAft>
                <a:spcPts val="1200"/>
              </a:spcAft>
            </a:pPr>
            <a:r>
              <a:rPr lang="en-CA" b="0" i="0" u="none" strike="noStrike" dirty="0">
                <a:solidFill>
                  <a:srgbClr val="3C4043"/>
                </a:solidFill>
                <a:effectLst/>
                <a:latin typeface="Aptos Display" panose="020B0004020202020204" pitchFamily="34" charset="0"/>
              </a:rPr>
              <a:t>This dataset was obtained from 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Road Extraction Challenge Track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 </a:t>
            </a:r>
            <a:r>
              <a:rPr lang="en-CA" b="0" i="0" u="none" strike="noStrike" dirty="0">
                <a:solidFill>
                  <a:srgbClr val="3C4043"/>
                </a:solidFill>
                <a:effectLst/>
                <a:latin typeface="Aptos Display" panose="020B0004020202020204" pitchFamily="34" charset="0"/>
              </a:rPr>
              <a:t>in 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DeepGlobe Challenge</a:t>
            </a:r>
            <a:r>
              <a:rPr lang="en-CA" b="0" i="0" u="none" strike="noStrike" dirty="0">
                <a:solidFill>
                  <a:srgbClr val="3C4043"/>
                </a:solidFill>
                <a:effectLst/>
                <a:latin typeface="Aptos Display" panose="020B0004020202020204" pitchFamily="34" charset="0"/>
              </a:rPr>
              <a:t> . For more details on the dataset refer the related publication - 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DeepGlobe 2018: A Challenge to Parse the Earth through Satellite Images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</a:t>
            </a:r>
          </a:p>
          <a:p>
            <a:pPr fontAlgn="base">
              <a:spcAft>
                <a:spcPts val="1200"/>
              </a:spcAft>
            </a:pP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Cite: “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CA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CA" b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https://doi.org/10.48550/arXiv.1805.06561</a:t>
            </a:r>
            <a:r>
              <a:rPr lang="en-CA" b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“</a:t>
            </a:r>
            <a:endParaRPr lang="en-CA" dirty="0">
              <a:solidFill>
                <a:srgbClr val="3C4043"/>
              </a:solidFill>
              <a:latin typeface="Aptos Display" panose="020B0004020202020204" pitchFamily="34" charset="0"/>
            </a:endParaRPr>
          </a:p>
          <a:p>
            <a:pPr algn="l" fontAlgn="base">
              <a:spcBef>
                <a:spcPts val="1800"/>
              </a:spcBef>
              <a:spcAft>
                <a:spcPts val="600"/>
              </a:spcAft>
              <a:buNone/>
            </a:pPr>
            <a:r>
              <a:rPr lang="en-CA" sz="2000" b="1" i="0" u="none" strike="noStrike" dirty="0">
                <a:solidFill>
                  <a:srgbClr val="202124"/>
                </a:solidFill>
                <a:effectLst/>
                <a:latin typeface="Aptos Display" panose="020B0004020202020204" pitchFamily="34" charset="0"/>
              </a:rPr>
              <a:t>Data</a:t>
            </a:r>
          </a:p>
          <a:p>
            <a:pPr marL="285750" indent="-285750" algn="l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b="0" i="0" u="none" strike="noStrike" dirty="0">
                <a:solidFill>
                  <a:srgbClr val="3C4043"/>
                </a:solidFill>
                <a:effectLst/>
                <a:latin typeface="Aptos Display" panose="020B0004020202020204" pitchFamily="34" charset="0"/>
              </a:rPr>
              <a:t>The training data for Road Challenge contains 6226 satellite imagery.</a:t>
            </a:r>
          </a:p>
          <a:p>
            <a:pPr marL="285750" indent="-285750" algn="l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b="0" i="0" u="none" strike="noStrike" dirty="0">
                <a:solidFill>
                  <a:srgbClr val="3C4043"/>
                </a:solidFill>
                <a:effectLst/>
                <a:latin typeface="Aptos Display" panose="020B0004020202020204" pitchFamily="34" charset="0"/>
              </a:rPr>
              <a:t>The imagery has 50cm pixel resolution, collected by </a:t>
            </a:r>
            <a:r>
              <a:rPr lang="en-CA" b="0" i="0" u="none" strike="noStrike" dirty="0" err="1">
                <a:solidFill>
                  <a:srgbClr val="3C4043"/>
                </a:solidFill>
                <a:effectLst/>
                <a:latin typeface="Aptos Display" panose="020B0004020202020204" pitchFamily="34" charset="0"/>
              </a:rPr>
              <a:t>DigitalGlobe's</a:t>
            </a:r>
            <a:r>
              <a:rPr lang="en-CA" b="0" i="0" u="none" strike="noStrike" dirty="0">
                <a:solidFill>
                  <a:srgbClr val="3C4043"/>
                </a:solidFill>
                <a:effectLst/>
                <a:latin typeface="Aptos Display" panose="020B0004020202020204" pitchFamily="34" charset="0"/>
              </a:rPr>
              <a:t> satellite.</a:t>
            </a:r>
          </a:p>
          <a:p>
            <a:pPr marL="285750" indent="-285750" algn="l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b="0" i="0" u="none" strike="noStrike" dirty="0">
                <a:solidFill>
                  <a:srgbClr val="3C4043"/>
                </a:solidFill>
                <a:effectLst/>
                <a:latin typeface="Aptos Display" panose="020B0004020202020204" pitchFamily="34" charset="0"/>
              </a:rPr>
              <a:t>The dataset contains 1243 validation and 1101 test images (but no masks).</a:t>
            </a:r>
            <a:endParaRPr lang="en-CA" dirty="0">
              <a:solidFill>
                <a:srgbClr val="3C4043"/>
              </a:solidFill>
              <a:latin typeface="Aptos Display" panose="020B0004020202020204" pitchFamily="34" charset="0"/>
            </a:endParaRPr>
          </a:p>
          <a:p>
            <a:pPr algn="l" fontAlgn="base">
              <a:spcBef>
                <a:spcPts val="600"/>
              </a:spcBef>
              <a:spcAft>
                <a:spcPts val="600"/>
              </a:spcAft>
            </a:pPr>
            <a:endParaRPr lang="en-CA" dirty="0">
              <a:solidFill>
                <a:srgbClr val="3C4043"/>
              </a:solidFill>
              <a:latin typeface="Aptos Display" panose="020B0004020202020204" pitchFamily="34" charset="0"/>
            </a:endParaRPr>
          </a:p>
          <a:p>
            <a:pPr algn="l" fontAlgn="base">
              <a:spcBef>
                <a:spcPts val="600"/>
              </a:spcBef>
              <a:spcAft>
                <a:spcPts val="600"/>
              </a:spcAft>
            </a:pPr>
            <a:r>
              <a:rPr lang="en-CA" sz="2000" b="1" dirty="0">
                <a:solidFill>
                  <a:srgbClr val="3C4043"/>
                </a:solidFill>
                <a:latin typeface="Aptos Display" panose="020B0004020202020204" pitchFamily="34" charset="0"/>
              </a:rPr>
              <a:t>To download data : </a:t>
            </a:r>
            <a:r>
              <a:rPr lang="en-CA" dirty="0">
                <a:solidFill>
                  <a:srgbClr val="3C4043"/>
                </a:solidFill>
                <a:latin typeface="Aptos Display" panose="020B0004020202020204" pitchFamily="34" charset="0"/>
              </a:rPr>
              <a:t>“ </a:t>
            </a:r>
            <a:r>
              <a:rPr lang="en-CA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ea typeface="Aptos"/>
                <a:cs typeface="Aptos"/>
                <a:sym typeface="Apto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https://www.kaggle.com/datasets/balraj98/deepglobe-road-extraction-dataset/data</a:t>
            </a:r>
            <a:r>
              <a:rPr lang="en-CA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ea typeface="Aptos"/>
                <a:cs typeface="Aptos"/>
                <a:sym typeface="Aptos"/>
              </a:rPr>
              <a:t> “</a:t>
            </a:r>
            <a:endParaRPr lang="en-CA" b="0" i="0" strike="noStrike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 panose="020B0004020202020204" pitchFamily="34" charset="0"/>
            </a:endParaRP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06A4C8-067B-14CF-76C6-6EFF55F62B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80026" y="3334549"/>
            <a:ext cx="3698138" cy="1832763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61951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26607F-E1B3-D5F4-9718-FE28F8E0B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D8647-BA8E-302F-AA0E-7EC67FDBC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8371505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ACQUISITION AND LOADING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AAF1416C-C864-4D70-A62D-9C598F253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34C0D1-3280-4EAB-B882-592B6721B666}"/>
              </a:ext>
            </a:extLst>
          </p:cNvPr>
          <p:cNvSpPr txBox="1"/>
          <p:nvPr/>
        </p:nvSpPr>
        <p:spPr>
          <a:xfrm>
            <a:off x="838200" y="2237381"/>
            <a:ext cx="6685005" cy="4006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CA" sz="2000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Dataset Split</a:t>
            </a:r>
          </a:p>
          <a:p>
            <a:pPr algn="l">
              <a:buNone/>
            </a:pPr>
            <a:endParaRPr lang="en-CA" b="0" i="0" u="none" strike="noStrike" dirty="0">
              <a:solidFill>
                <a:srgbClr val="000000"/>
              </a:solidFill>
              <a:effectLst/>
              <a:latin typeface="Aptos Display" panose="020B0004020202020204" pitchFamily="3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The dataset is split into </a:t>
            </a:r>
            <a:r>
              <a:rPr lang="en-CA" b="1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training</a:t>
            </a:r>
            <a:r>
              <a:rPr lang="en-CA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 and </a:t>
            </a:r>
            <a:r>
              <a:rPr lang="en-CA" b="1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validation sets</a:t>
            </a:r>
            <a:r>
              <a:rPr lang="en-CA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000000"/>
                </a:solidFill>
                <a:latin typeface="Aptos Display" panose="020B0004020202020204" pitchFamily="34" charset="0"/>
              </a:rPr>
              <a:t>S</a:t>
            </a:r>
            <a:r>
              <a:rPr lang="en-CA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plit used: 90% training / 10% validation.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A" dirty="0">
              <a:solidFill>
                <a:srgbClr val="000000"/>
              </a:solidFill>
              <a:latin typeface="Aptos Display" panose="020B00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en-CA" sz="2000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Code Segment</a:t>
            </a:r>
          </a:p>
          <a:p>
            <a:pPr algn="l">
              <a:lnSpc>
                <a:spcPct val="150000"/>
              </a:lnSpc>
            </a:pPr>
            <a:r>
              <a:rPr lang="en-CA" b="0" i="1" dirty="0">
                <a:effectLst/>
                <a:latin typeface="Aptos Display" panose="020B0004020202020204" pitchFamily="34" charset="0"/>
              </a:rPr>
              <a:t>#Perform 90/10 split for train / </a:t>
            </a:r>
            <a:r>
              <a:rPr lang="en-CA" b="0" i="1" dirty="0" err="1">
                <a:effectLst/>
                <a:latin typeface="Aptos Display" panose="020B0004020202020204" pitchFamily="34" charset="0"/>
              </a:rPr>
              <a:t>val</a:t>
            </a:r>
            <a:r>
              <a:rPr lang="en-CA" i="1" dirty="0">
                <a:latin typeface="Aptos Display" panose="020B0004020202020204" pitchFamily="34" charset="0"/>
              </a:rPr>
              <a:t> </a:t>
            </a:r>
          </a:p>
          <a:p>
            <a:pPr algn="l">
              <a:lnSpc>
                <a:spcPct val="150000"/>
              </a:lnSpc>
            </a:pPr>
            <a:r>
              <a:rPr lang="en-CA" dirty="0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valid_df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CA" b="0" dirty="0">
                <a:solidFill>
                  <a:schemeClr val="accent6"/>
                </a:solidFill>
                <a:effectLst/>
                <a:latin typeface="Aptos Display" panose="020B0004020202020204" pitchFamily="34" charset="0"/>
              </a:rPr>
              <a:t>=</a:t>
            </a:r>
            <a:r>
              <a:rPr lang="en-CA" dirty="0">
                <a:solidFill>
                  <a:schemeClr val="accent3">
                    <a:lumMod val="40000"/>
                    <a:lumOff val="60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CA" dirty="0" err="1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metadata_df</a:t>
            </a:r>
            <a:r>
              <a:rPr lang="en-CA" b="0" dirty="0" err="1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.</a:t>
            </a:r>
            <a:r>
              <a:rPr lang="en-CA" dirty="0" err="1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sample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 (frac</a:t>
            </a:r>
            <a:r>
              <a:rPr lang="en-CA" b="0" dirty="0">
                <a:solidFill>
                  <a:schemeClr val="accent6"/>
                </a:solidFill>
                <a:effectLst/>
                <a:latin typeface="Aptos Display" panose="020B0004020202020204" pitchFamily="34" charset="0"/>
              </a:rPr>
              <a:t>=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0.1,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random_state</a:t>
            </a:r>
            <a:r>
              <a:rPr lang="en-CA" b="0" dirty="0">
                <a:solidFill>
                  <a:schemeClr val="accent6"/>
                </a:solidFill>
                <a:effectLst/>
                <a:latin typeface="Aptos Display" panose="020B0004020202020204" pitchFamily="34" charset="0"/>
              </a:rPr>
              <a:t>=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42)</a:t>
            </a:r>
          </a:p>
          <a:p>
            <a:pPr algn="l">
              <a:lnSpc>
                <a:spcPct val="150000"/>
              </a:lnSpc>
            </a:pPr>
            <a:r>
              <a:rPr lang="en-CA" dirty="0" err="1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train_df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CA" b="0" dirty="0">
                <a:solidFill>
                  <a:schemeClr val="accent6"/>
                </a:solidFill>
                <a:effectLst/>
                <a:latin typeface="Aptos Display" panose="020B0004020202020204" pitchFamily="34" charset="0"/>
              </a:rPr>
              <a:t>=</a:t>
            </a:r>
            <a:r>
              <a:rPr lang="en-CA" dirty="0">
                <a:solidFill>
                  <a:schemeClr val="accent6"/>
                </a:solidFill>
                <a:latin typeface="Aptos Display" panose="020B0004020202020204" pitchFamily="34" charset="0"/>
              </a:rPr>
              <a:t> </a:t>
            </a:r>
            <a:r>
              <a:rPr lang="en-CA" dirty="0" err="1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metadata_df</a:t>
            </a:r>
            <a:r>
              <a:rPr lang="en-CA" b="0" dirty="0" err="1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.</a:t>
            </a:r>
            <a:r>
              <a:rPr lang="en-CA" dirty="0" err="1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drop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(</a:t>
            </a:r>
            <a:r>
              <a:rPr lang="en-CA" dirty="0" err="1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valid_df</a:t>
            </a:r>
            <a:r>
              <a:rPr lang="en-CA" b="0" dirty="0" err="1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.</a:t>
            </a:r>
            <a:r>
              <a:rPr lang="en-CA" dirty="0" err="1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index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)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</a:t>
            </a:r>
          </a:p>
          <a:p>
            <a:pPr algn="l">
              <a:lnSpc>
                <a:spcPct val="150000"/>
              </a:lnSpc>
            </a:pPr>
            <a:r>
              <a:rPr lang="en-CA" dirty="0">
                <a:solidFill>
                  <a:schemeClr val="accent6"/>
                </a:solidFill>
                <a:effectLst/>
                <a:latin typeface="Aptos Display" panose="020B0004020202020204" pitchFamily="34" charset="0"/>
              </a:rPr>
              <a:t>len</a:t>
            </a:r>
            <a:r>
              <a:rPr lang="en-CA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Aptos Display" panose="020B0004020202020204" pitchFamily="34" charset="0"/>
              </a:rPr>
              <a:t> 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(</a:t>
            </a:r>
            <a:r>
              <a:rPr lang="en-CA" dirty="0" err="1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train_df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),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CA" dirty="0">
                <a:solidFill>
                  <a:schemeClr val="accent6"/>
                </a:solidFill>
                <a:effectLst/>
                <a:latin typeface="Aptos Display" panose="020B0004020202020204" pitchFamily="34" charset="0"/>
              </a:rPr>
              <a:t>len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effectLst/>
                <a:latin typeface="Aptos Display" panose="020B0004020202020204" pitchFamily="34" charset="0"/>
              </a:rPr>
              <a:t>(valid_df)</a:t>
            </a:r>
            <a:endParaRPr lang="en-CA" b="1" i="0" u="none" strike="noStrike" dirty="0">
              <a:solidFill>
                <a:schemeClr val="bg2">
                  <a:lumMod val="75000"/>
                </a:schemeClr>
              </a:solidFill>
              <a:effectLst/>
              <a:latin typeface="Aptos Display" panose="020B00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AAE3772-4B2D-4112-A1A5-A0FB573FD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8251" y="2220955"/>
            <a:ext cx="3060700" cy="29845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957347794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E6F66-8CA4-854D-9B08-60F1D1F20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CADE3-A411-AADC-9C61-B0916B839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8251047" cy="1325563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PRE-PROCESSING AND ARGUMENTATION</a:t>
            </a:r>
          </a:p>
        </p:txBody>
      </p:sp>
      <p:pic>
        <p:nvPicPr>
          <p:cNvPr id="8" name="Content Placeholder 5" descr="A purple and grey logo&#10;&#10;AI-generated content may be incorrect.">
            <a:extLst>
              <a:ext uri="{FF2B5EF4-FFF2-40B4-BE49-F238E27FC236}">
                <a16:creationId xmlns:a16="http://schemas.microsoft.com/office/drawing/2014/main" id="{87019943-C78D-FB3C-39FD-9C6B0189F1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8951" y="365125"/>
            <a:ext cx="1800000" cy="925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AAEC40-89CF-2995-E357-9E73FC506535}"/>
              </a:ext>
            </a:extLst>
          </p:cNvPr>
          <p:cNvSpPr txBox="1"/>
          <p:nvPr/>
        </p:nvSpPr>
        <p:spPr>
          <a:xfrm>
            <a:off x="838199" y="1690688"/>
            <a:ext cx="5257801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>
              <a:lnSpc>
                <a:spcPct val="150000"/>
              </a:lnSpc>
              <a:buNone/>
            </a:pPr>
            <a:r>
              <a:rPr lang="en-CA" sz="2000" b="1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Description</a:t>
            </a:r>
            <a:endParaRPr lang="en-CA" sz="20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 panose="020B0004020202020204" pitchFamily="34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0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 Convert image to tensor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0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 Normalize based on ImageNet stats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0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 Resize or augment (for training only)</a:t>
            </a:r>
          </a:p>
          <a:p>
            <a:endParaRPr 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Code Segment(Pre-Processing)</a:t>
            </a:r>
          </a:p>
          <a:p>
            <a:r>
              <a:rPr lang="en-US" dirty="0">
                <a:solidFill>
                  <a:schemeClr val="accent6"/>
                </a:solidFill>
                <a:latin typeface="Aptos Display" panose="020B0004020202020204" pitchFamily="34" charset="0"/>
              </a:rPr>
              <a:t>def</a:t>
            </a:r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get_preprocessing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preprocessing_fn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):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</a:t>
            </a:r>
            <a:r>
              <a:rPr lang="en-US" i="1" dirty="0">
                <a:solidFill>
                  <a:schemeClr val="accent6">
                    <a:lumMod val="40000"/>
                    <a:lumOff val="60000"/>
                  </a:schemeClr>
                </a:solidFill>
                <a:latin typeface="Aptos Display" panose="020B0004020202020204" pitchFamily="34" charset="0"/>
              </a:rPr>
              <a:t>"""Construct preprocessing transform using </a:t>
            </a:r>
            <a:r>
              <a:rPr lang="en-US" i="1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Aptos Display" panose="020B0004020202020204" pitchFamily="34" charset="0"/>
              </a:rPr>
              <a:t>Albumentations</a:t>
            </a:r>
            <a:r>
              <a:rPr lang="en-US" i="1" dirty="0">
                <a:solidFill>
                  <a:schemeClr val="accent6">
                    <a:lumMod val="40000"/>
                    <a:lumOff val="60000"/>
                  </a:schemeClr>
                </a:solidFill>
                <a:latin typeface="Aptos Display" panose="020B0004020202020204" pitchFamily="34" charset="0"/>
              </a:rPr>
              <a:t>"""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</a:t>
            </a:r>
            <a:r>
              <a:rPr lang="en-US" dirty="0">
                <a:solidFill>
                  <a:schemeClr val="accent6"/>
                </a:solidFill>
                <a:latin typeface="Aptos Display" panose="020B0004020202020204" pitchFamily="34" charset="0"/>
              </a:rPr>
              <a:t>return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A.Compose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([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   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A.Lambda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(image=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preprocessing_fn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),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   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A.Lambda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(image=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to_tensor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, mask=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to_tensor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) ,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 Display" panose="020B0004020202020204" pitchFamily="34" charset="0"/>
              </a:rPr>
              <a:t>    ])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D7D9EE-D726-08C1-17A0-D6F8E9B1968E}"/>
              </a:ext>
            </a:extLst>
          </p:cNvPr>
          <p:cNvSpPr txBox="1"/>
          <p:nvPr/>
        </p:nvSpPr>
        <p:spPr>
          <a:xfrm>
            <a:off x="6096000" y="4314483"/>
            <a:ext cx="564295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Code Segment(Argumentation):</a:t>
            </a:r>
          </a:p>
          <a:p>
            <a:r>
              <a:rPr lang="en-CA" b="0" dirty="0">
                <a:solidFill>
                  <a:schemeClr val="accent6"/>
                </a:solidFill>
                <a:effectLst/>
                <a:latin typeface="Aptos Display" panose="020B0004020202020204" pitchFamily="34" charset="0"/>
              </a:rPr>
              <a:t>def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 </a:t>
            </a:r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get_training_augmentation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():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</a:t>
            </a:r>
          </a:p>
          <a:p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	</a:t>
            </a:r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train_transform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CA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=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[</a:t>
            </a:r>
          </a:p>
          <a:p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		</a:t>
            </a:r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album</a:t>
            </a:r>
            <a:r>
              <a:rPr lang="en-CA" b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.</a:t>
            </a:r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HorizontalFlip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(p</a:t>
            </a:r>
            <a:r>
              <a:rPr lang="en-CA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=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0.5),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</a:t>
            </a:r>
          </a:p>
          <a:p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		</a:t>
            </a:r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album</a:t>
            </a:r>
            <a:r>
              <a:rPr lang="en-CA" b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.</a:t>
            </a:r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VerticalFlip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(p</a:t>
            </a:r>
            <a:r>
              <a:rPr lang="en-CA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=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0.5),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</a:t>
            </a:r>
          </a:p>
          <a:p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	]</a:t>
            </a:r>
          </a:p>
          <a:p>
            <a:r>
              <a:rPr lang="en-CA" b="0" dirty="0">
                <a:solidFill>
                  <a:schemeClr val="accent6"/>
                </a:solidFill>
                <a:effectLst/>
                <a:latin typeface="Aptos Display" panose="020B0004020202020204" pitchFamily="34" charset="0"/>
              </a:rPr>
              <a:t>	return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</a:t>
            </a:r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album</a:t>
            </a:r>
            <a:r>
              <a:rPr lang="en-CA" b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.</a:t>
            </a:r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Compose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(</a:t>
            </a:r>
            <a:r>
              <a:rPr lang="en-CA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train_transform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 panose="020B0004020202020204" pitchFamily="34" charset="0"/>
              </a:rPr>
              <a:t>)</a:t>
            </a:r>
            <a:r>
              <a:rPr lang="en-CA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ptos Display" panose="020B00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6E7CF13-3DBD-4852-2925-957980689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922" y="1690689"/>
            <a:ext cx="7102029" cy="228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8590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1794</TotalTime>
  <Words>1502</Words>
  <Application>Microsoft Office PowerPoint</Application>
  <PresentationFormat>Widescreen</PresentationFormat>
  <Paragraphs>168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Cera pro</vt:lpstr>
      <vt:lpstr>Office Theme</vt:lpstr>
      <vt:lpstr>PowerPoint Presentation</vt:lpstr>
      <vt:lpstr>INTRODUCTION</vt:lpstr>
      <vt:lpstr>KEY TERMS TO REMEMBER</vt:lpstr>
      <vt:lpstr>METHODOLOGY OVERVIEW</vt:lpstr>
      <vt:lpstr>PROJECT BLOCK DIAGRAM</vt:lpstr>
      <vt:lpstr>PROJECT FLOWCHART</vt:lpstr>
      <vt:lpstr>DATASET OVERVIEW</vt:lpstr>
      <vt:lpstr>DATA ACQUISITION AND LOADING</vt:lpstr>
      <vt:lpstr>DATA PRE-PROCESSING AND ARGUMENTATION</vt:lpstr>
      <vt:lpstr>MODEL DEFINITION AND ARCHITECTURE</vt:lpstr>
      <vt:lpstr>MODEL CONFIGURATION AND TRAINING SETUP</vt:lpstr>
      <vt:lpstr>MODEL EVALUATION</vt:lpstr>
      <vt:lpstr>Dice Loss/ IoU Logs</vt:lpstr>
      <vt:lpstr>TRUTH MASK VS PREDICTED MASK</vt:lpstr>
      <vt:lpstr>MODEL PREDICTION COMPARISION</vt:lpstr>
      <vt:lpstr>COMPARISION BETWEEN U-NET AND DEEPLABV3</vt:lpstr>
      <vt:lpstr>PROJECT REAL DEMO</vt:lpstr>
      <vt:lpstr>FUTURE SCOPE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Patel, Harnil Alpeshbhai</dc:creator>
  <cp:lastModifiedBy>Do Thin</cp:lastModifiedBy>
  <cp:revision>37</cp:revision>
  <dcterms:created xsi:type="dcterms:W3CDTF">2025-04-09T19:51:59Z</dcterms:created>
  <dcterms:modified xsi:type="dcterms:W3CDTF">2025-04-25T16:48:35Z</dcterms:modified>
</cp:coreProperties>
</file>

<file path=docProps/thumbnail.jpeg>
</file>